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3"/>
  </p:notesMasterIdLst>
  <p:sldIdLst>
    <p:sldId id="1322" r:id="rId5"/>
    <p:sldId id="1418" r:id="rId6"/>
    <p:sldId id="1323" r:id="rId7"/>
    <p:sldId id="1419" r:id="rId8"/>
    <p:sldId id="1421" r:id="rId9"/>
    <p:sldId id="1420" r:id="rId10"/>
    <p:sldId id="1326" r:id="rId11"/>
    <p:sldId id="286" r:id="rId12"/>
  </p:sldIdLst>
  <p:sldSz cx="12192000" cy="6858000"/>
  <p:notesSz cx="6858000" cy="9144000"/>
  <p:custDataLst>
    <p:tags r:id="rId1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421"/>
            <p14:sldId id="1420"/>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ds-stratgic-work/Job-Scheduling.git"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677108"/>
          </a:xfrm>
        </p:spPr>
        <p:txBody>
          <a:bodyPr/>
          <a:lstStyle/>
          <a:p>
            <a:pPr lvl="0"/>
            <a:r>
              <a:rPr lang="en-US" sz="4400" dirty="0">
                <a:latin typeface="+mj-lt"/>
              </a:rPr>
              <a:t>Task Scheduling In Python</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677108"/>
          </a:xfrm>
        </p:spPr>
        <p:txBody>
          <a:bodyPr/>
          <a:lstStyle/>
          <a:p>
            <a:pPr lvl="0"/>
            <a:r>
              <a:rPr lang="en-IN" sz="4400" dirty="0"/>
              <a:t>Content</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564"/>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Why Task Scheduling?</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
        <p:nvSpPr>
          <p:cNvPr id="4" name="TextBox 3">
            <a:extLst>
              <a:ext uri="{FF2B5EF4-FFF2-40B4-BE49-F238E27FC236}">
                <a16:creationId xmlns:a16="http://schemas.microsoft.com/office/drawing/2014/main" id="{5E490A5A-6867-B7F0-218B-93D263114C14}"/>
              </a:ext>
            </a:extLst>
          </p:cNvPr>
          <p:cNvSpPr txBox="1"/>
          <p:nvPr/>
        </p:nvSpPr>
        <p:spPr>
          <a:xfrm>
            <a:off x="1579288" y="4022206"/>
            <a:ext cx="4605202" cy="461665"/>
          </a:xfrm>
          <a:prstGeom prst="rect">
            <a:avLst/>
          </a:prstGeom>
          <a:noFill/>
        </p:spPr>
        <p:txBody>
          <a:bodyPr wrap="square" rtlCol="0">
            <a:spAutoFit/>
          </a:bodyPr>
          <a:lstStyle/>
          <a:p>
            <a:r>
              <a:rPr lang="en-US" sz="2400" b="1" dirty="0">
                <a:latin typeface="+mj-lt"/>
              </a:rPr>
              <a:t>Different Aspects</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a:xfrm>
            <a:off x="11213201" y="6453851"/>
            <a:ext cx="623200" cy="369332"/>
          </a:xfrm>
        </p:spPr>
        <p:txBody>
          <a:bodyPr/>
          <a:lstStyle/>
          <a:p>
            <a:fld id="{00000000-1234-1234-1234-123412341234}" type="slidenum">
              <a:rPr lang="en-US" sz="2400" smtClean="0">
                <a:latin typeface="+mn-lt"/>
              </a:rPr>
              <a:pPr/>
              <a:t>3</a:t>
            </a:fld>
            <a:endParaRPr lang="en-US" sz="2400">
              <a:latin typeface="+mn-lt"/>
            </a:endParaRPr>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Task Scheduling</a:t>
            </a: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2076246" y="3630007"/>
            <a:ext cx="9014541" cy="2215991"/>
          </a:xfrm>
        </p:spPr>
        <p:txBody>
          <a:bodyPr/>
          <a:lstStyle/>
          <a:p>
            <a:r>
              <a:rPr lang="en-US" sz="2400" b="0" dirty="0">
                <a:solidFill>
                  <a:srgbClr val="030303"/>
                </a:solidFill>
                <a:latin typeface="+mn-lt"/>
                <a:cs typeface="Arial" panose="020B0604020202020204" pitchFamily="34" charset="0"/>
              </a:rPr>
              <a:t>Scheduling tasks play a crucial role in numerous contemporary applications, be it for regular API or database checks, system health monitoring, or the implementation of auto-scaling capabilities. Even widely used auto-scaling systems such as Kubernetes and Apache Mesos depend on periodic evaluations to guarantee the seamless functioning of deployed applications.</a:t>
            </a: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C00000"/>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C00000"/>
              </a:solidFill>
              <a:effectLst/>
              <a:uLnTx/>
              <a:uFillTx/>
              <a:latin typeface="Trebuchet MS"/>
              <a:sym typeface="Trebuchet MS"/>
            </a:endParaRPr>
          </a:p>
        </p:txBody>
      </p:sp>
      <p:sp>
        <p:nvSpPr>
          <p:cNvPr id="3" name="TextBox 2">
            <a:extLst>
              <a:ext uri="{FF2B5EF4-FFF2-40B4-BE49-F238E27FC236}">
                <a16:creationId xmlns:a16="http://schemas.microsoft.com/office/drawing/2014/main" id="{21D68509-00C1-187B-63CE-DAA9D7D5EE0D}"/>
              </a:ext>
            </a:extLst>
          </p:cNvPr>
          <p:cNvSpPr txBox="1"/>
          <p:nvPr/>
        </p:nvSpPr>
        <p:spPr>
          <a:xfrm>
            <a:off x="973394" y="481781"/>
            <a:ext cx="4620176" cy="646331"/>
          </a:xfrm>
          <a:prstGeom prst="rect">
            <a:avLst/>
          </a:prstGeom>
          <a:noFill/>
        </p:spPr>
        <p:txBody>
          <a:bodyPr wrap="none" rtlCol="0">
            <a:spAutoFit/>
          </a:bodyPr>
          <a:lstStyle/>
          <a:p>
            <a:r>
              <a:rPr lang="en-IN" sz="3600" dirty="0">
                <a:solidFill>
                  <a:srgbClr val="C00000"/>
                </a:solidFill>
                <a:latin typeface="+mj-lt"/>
              </a:rPr>
              <a:t>Why Task Scheduling </a:t>
            </a:r>
            <a:endParaRPr lang="en-US" sz="3600" dirty="0">
              <a:solidFill>
                <a:srgbClr val="C00000"/>
              </a:solidFill>
              <a:latin typeface="+mj-lt"/>
            </a:endParaRPr>
          </a:p>
        </p:txBody>
      </p:sp>
      <p:sp>
        <p:nvSpPr>
          <p:cNvPr id="6" name="TextBox 5">
            <a:extLst>
              <a:ext uri="{FF2B5EF4-FFF2-40B4-BE49-F238E27FC236}">
                <a16:creationId xmlns:a16="http://schemas.microsoft.com/office/drawing/2014/main" id="{14AC7734-0DA2-AF98-E13E-E2A530D1EE90}"/>
              </a:ext>
            </a:extLst>
          </p:cNvPr>
          <p:cNvSpPr txBox="1"/>
          <p:nvPr/>
        </p:nvSpPr>
        <p:spPr>
          <a:xfrm>
            <a:off x="973394" y="2058572"/>
            <a:ext cx="10373032" cy="2677656"/>
          </a:xfrm>
          <a:prstGeom prst="rect">
            <a:avLst/>
          </a:prstGeom>
          <a:noFill/>
        </p:spPr>
        <p:txBody>
          <a:bodyPr wrap="square" rtlCol="0">
            <a:spAutoFit/>
          </a:bodyPr>
          <a:lstStyle/>
          <a:p>
            <a:r>
              <a:rPr lang="en-US" sz="2400" b="0" i="0" dirty="0">
                <a:solidFill>
                  <a:srgbClr val="000000"/>
                </a:solidFill>
                <a:effectLst/>
                <a:highlight>
                  <a:srgbClr val="F4F5F6"/>
                </a:highlight>
                <a:latin typeface="+mn-lt"/>
              </a:rPr>
              <a:t>To maintain a separation between task execution and core business logic, independent execution queues such as Redis queues are often utilized. In this article, we will explore various methods for scheduling and running Python jobs through simple tutorials. These methods include basic loops, threaded loops for concurrency, the Schedule Library for task scheduling, Python Crontab for time-based scheduling, and RQ Scheduler for leveraging decoupled queues.</a:t>
            </a:r>
            <a:endParaRPr lang="en-US" sz="2400" dirty="0">
              <a:latin typeface="+mn-lt"/>
            </a:endParaRPr>
          </a:p>
        </p:txBody>
      </p:sp>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BCFB-ECB5-A7FA-EAB8-DE268B1C3D3A}"/>
              </a:ext>
            </a:extLst>
          </p:cNvPr>
          <p:cNvSpPr>
            <a:spLocks noGrp="1"/>
          </p:cNvSpPr>
          <p:nvPr>
            <p:ph type="title"/>
          </p:nvPr>
        </p:nvSpPr>
        <p:spPr/>
        <p:txBody>
          <a:bodyPr/>
          <a:lstStyle/>
          <a:p>
            <a:r>
              <a:rPr lang="en-US" dirty="0">
                <a:solidFill>
                  <a:srgbClr val="C00000"/>
                </a:solidFill>
              </a:rPr>
              <a:t>Different Aspects</a:t>
            </a:r>
          </a:p>
        </p:txBody>
      </p:sp>
      <p:sp>
        <p:nvSpPr>
          <p:cNvPr id="3" name="Slide Number Placeholder 2">
            <a:extLst>
              <a:ext uri="{FF2B5EF4-FFF2-40B4-BE49-F238E27FC236}">
                <a16:creationId xmlns:a16="http://schemas.microsoft.com/office/drawing/2014/main" id="{45B5F61D-E356-4A4C-4B42-A106F5D637DB}"/>
              </a:ext>
            </a:extLst>
          </p:cNvPr>
          <p:cNvSpPr>
            <a:spLocks noGrp="1"/>
          </p:cNvSpPr>
          <p:nvPr>
            <p:ph type="sldNum" idx="12"/>
          </p:nvPr>
        </p:nvSpPr>
        <p:spPr/>
        <p:txBody>
          <a:bodyPr/>
          <a:lstStyle/>
          <a:p>
            <a:fld id="{00000000-1234-1234-1234-123412341234}" type="slidenum">
              <a:rPr lang="en-US" smtClean="0"/>
              <a:pPr/>
              <a:t>5</a:t>
            </a:fld>
            <a:endParaRPr lang="en-US"/>
          </a:p>
        </p:txBody>
      </p:sp>
      <p:sp>
        <p:nvSpPr>
          <p:cNvPr id="4" name="TextBox 3">
            <a:extLst>
              <a:ext uri="{FF2B5EF4-FFF2-40B4-BE49-F238E27FC236}">
                <a16:creationId xmlns:a16="http://schemas.microsoft.com/office/drawing/2014/main" id="{3096D778-4D72-4CED-C4B1-0B8CBC7E3F23}"/>
              </a:ext>
            </a:extLst>
          </p:cNvPr>
          <p:cNvSpPr txBox="1"/>
          <p:nvPr/>
        </p:nvSpPr>
        <p:spPr>
          <a:xfrm>
            <a:off x="629265" y="1918389"/>
            <a:ext cx="10363200" cy="3631763"/>
          </a:xfrm>
          <a:prstGeom prst="rect">
            <a:avLst/>
          </a:prstGeom>
          <a:noFill/>
        </p:spPr>
        <p:txBody>
          <a:bodyPr wrap="square" rtlCol="0">
            <a:spAutoFit/>
          </a:bodyPr>
          <a:lstStyle/>
          <a:p>
            <a:pPr marL="457200" indent="-457200">
              <a:buFont typeface="+mj-lt"/>
              <a:buAutoNum type="arabicPeriod"/>
            </a:pPr>
            <a:r>
              <a:rPr lang="en-US" sz="2400" b="1" i="0" dirty="0">
                <a:solidFill>
                  <a:srgbClr val="242424"/>
                </a:solidFill>
                <a:effectLst/>
                <a:highlight>
                  <a:srgbClr val="FFFFFF"/>
                </a:highlight>
                <a:latin typeface="+mn-lt"/>
              </a:rPr>
              <a:t>The Simple Loop</a:t>
            </a:r>
            <a:endParaRPr lang="en-US" sz="2400" b="1" dirty="0">
              <a:latin typeface="+mn-lt"/>
            </a:endParaRPr>
          </a:p>
          <a:p>
            <a:pPr marL="457200" indent="-457200">
              <a:buFont typeface="+mj-lt"/>
              <a:buAutoNum type="arabicPeriod"/>
            </a:pPr>
            <a:endParaRPr lang="en-US" sz="2400" b="1" dirty="0">
              <a:latin typeface="+mn-lt"/>
            </a:endParaRPr>
          </a:p>
          <a:p>
            <a:pPr marL="457200" indent="-457200">
              <a:buFont typeface="+mj-lt"/>
              <a:buAutoNum type="arabicPeriod"/>
            </a:pPr>
            <a:r>
              <a:rPr lang="en-US" sz="2400" b="1" dirty="0">
                <a:latin typeface="+mn-lt"/>
              </a:rPr>
              <a:t>The Threaded Loop</a:t>
            </a:r>
          </a:p>
          <a:p>
            <a:pPr marL="457200" indent="-457200">
              <a:buFont typeface="+mj-lt"/>
              <a:buAutoNum type="arabicPeriod"/>
            </a:pPr>
            <a:endParaRPr lang="en-US" sz="2400" b="1" dirty="0">
              <a:latin typeface="+mn-lt"/>
            </a:endParaRPr>
          </a:p>
          <a:p>
            <a:pPr marL="457200" indent="-457200">
              <a:buFont typeface="+mj-lt"/>
              <a:buAutoNum type="arabicPeriod"/>
            </a:pPr>
            <a:r>
              <a:rPr lang="en-US" sz="2400" b="1" i="0" dirty="0">
                <a:solidFill>
                  <a:srgbClr val="242424"/>
                </a:solidFill>
                <a:effectLst/>
                <a:highlight>
                  <a:srgbClr val="FFFFFF"/>
                </a:highlight>
                <a:latin typeface="+mn-lt"/>
              </a:rPr>
              <a:t>Schedule Library</a:t>
            </a:r>
            <a:endParaRPr lang="en-US" sz="2400" b="1" dirty="0">
              <a:latin typeface="+mn-lt"/>
            </a:endParaRPr>
          </a:p>
          <a:p>
            <a:pPr marL="457200" indent="-457200">
              <a:buFont typeface="+mj-lt"/>
              <a:buAutoNum type="arabicPeriod"/>
            </a:pPr>
            <a:endParaRPr lang="en-US" sz="2400" b="1" dirty="0">
              <a:latin typeface="+mn-lt"/>
            </a:endParaRPr>
          </a:p>
          <a:p>
            <a:pPr marL="457200" indent="-457200">
              <a:buFont typeface="+mj-lt"/>
              <a:buAutoNum type="arabicPeriod"/>
            </a:pPr>
            <a:r>
              <a:rPr lang="en-US" sz="2400" b="1" i="0" dirty="0">
                <a:solidFill>
                  <a:srgbClr val="242424"/>
                </a:solidFill>
                <a:effectLst/>
                <a:highlight>
                  <a:srgbClr val="FFFFFF"/>
                </a:highlight>
                <a:latin typeface="+mn-lt"/>
              </a:rPr>
              <a:t> Python Crontab</a:t>
            </a:r>
            <a:endParaRPr lang="en-US" sz="2400" b="1" dirty="0">
              <a:latin typeface="+mn-lt"/>
            </a:endParaRPr>
          </a:p>
          <a:p>
            <a:pPr marL="457200" indent="-457200">
              <a:buFont typeface="+mj-lt"/>
              <a:buAutoNum type="arabicPeriod"/>
            </a:pPr>
            <a:endParaRPr lang="en-US" sz="2400" b="1" dirty="0">
              <a:latin typeface="+mn-lt"/>
            </a:endParaRPr>
          </a:p>
          <a:p>
            <a:pPr marL="457200" indent="-457200">
              <a:buFont typeface="+mj-lt"/>
              <a:buAutoNum type="arabicPeriod"/>
            </a:pPr>
            <a:r>
              <a:rPr lang="en-US" sz="2400" b="1" i="0" dirty="0">
                <a:solidFill>
                  <a:srgbClr val="242424"/>
                </a:solidFill>
                <a:effectLst/>
                <a:highlight>
                  <a:srgbClr val="FFFFFF"/>
                </a:highlight>
                <a:latin typeface="+mn-lt"/>
              </a:rPr>
              <a:t>Rq Scheduler</a:t>
            </a:r>
          </a:p>
          <a:p>
            <a:endParaRPr lang="en-US" dirty="0"/>
          </a:p>
        </p:txBody>
      </p:sp>
    </p:spTree>
    <p:extLst>
      <p:ext uri="{BB962C8B-B14F-4D97-AF65-F5344CB8AC3E}">
        <p14:creationId xmlns:p14="http://schemas.microsoft.com/office/powerpoint/2010/main" val="3928354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Title 2">
            <a:extLst>
              <a:ext uri="{FF2B5EF4-FFF2-40B4-BE49-F238E27FC236}">
                <a16:creationId xmlns:a16="http://schemas.microsoft.com/office/drawing/2014/main" id="{2046D6F2-BC26-9C0F-A735-0643F60617C7}"/>
              </a:ext>
            </a:extLst>
          </p:cNvPr>
          <p:cNvSpPr>
            <a:spLocks noGrp="1"/>
          </p:cNvSpPr>
          <p:nvPr>
            <p:ph type="title"/>
          </p:nvPr>
        </p:nvSpPr>
        <p:spPr>
          <a:xfrm>
            <a:off x="355601" y="367504"/>
            <a:ext cx="11480800" cy="677108"/>
          </a:xfrm>
        </p:spPr>
        <p:txBody>
          <a:bodyPr/>
          <a:lstStyle/>
          <a:p>
            <a:r>
              <a:rPr lang="en-US" sz="4400" dirty="0">
                <a:solidFill>
                  <a:srgbClr val="C00000"/>
                </a:solidFill>
              </a:rPr>
              <a:t>Conclusion</a:t>
            </a:r>
          </a:p>
        </p:txBody>
      </p:sp>
      <p:sp>
        <p:nvSpPr>
          <p:cNvPr id="4" name="TextBox 3">
            <a:extLst>
              <a:ext uri="{FF2B5EF4-FFF2-40B4-BE49-F238E27FC236}">
                <a16:creationId xmlns:a16="http://schemas.microsoft.com/office/drawing/2014/main" id="{05B1372C-E9E4-45F6-1F79-4B2022A935F2}"/>
              </a:ext>
            </a:extLst>
          </p:cNvPr>
          <p:cNvSpPr txBox="1"/>
          <p:nvPr/>
        </p:nvSpPr>
        <p:spPr>
          <a:xfrm>
            <a:off x="599768" y="1700981"/>
            <a:ext cx="10894142" cy="3046988"/>
          </a:xfrm>
          <a:prstGeom prst="rect">
            <a:avLst/>
          </a:prstGeom>
          <a:noFill/>
        </p:spPr>
        <p:txBody>
          <a:bodyPr wrap="square" rtlCol="0">
            <a:spAutoFit/>
          </a:bodyPr>
          <a:lstStyle/>
          <a:p>
            <a:r>
              <a:rPr lang="en-US" sz="2400" dirty="0">
                <a:latin typeface="+mn-lt"/>
              </a:rPr>
              <a:t>Python offers a wide array of options for task scheduling, ranging from basic loops to threaded loops, the Schedule library, Python crontab, and RQ Scheduler. Although simple loops may not be suitable for complex or time-consuming tasks, threaded loops provide a solution to blocking problems with the trade-off of increased resource usage. While user-friendly and customizable, the Schedule library may stop functioning when the program terminates. Python crontab emerges as a top-notch selection for scheduling tasks at designated time intervals.</a:t>
            </a:r>
          </a:p>
        </p:txBody>
      </p:sp>
    </p:spTree>
    <p:extLst>
      <p:ext uri="{BB962C8B-B14F-4D97-AF65-F5344CB8AC3E}">
        <p14:creationId xmlns:p14="http://schemas.microsoft.com/office/powerpoint/2010/main" val="334106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t>Conclusion</a:t>
            </a:r>
            <a:endParaRPr lang="en-US" dirty="0"/>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4" name="TextBox 3">
            <a:extLst>
              <a:ext uri="{FF2B5EF4-FFF2-40B4-BE49-F238E27FC236}">
                <a16:creationId xmlns:a16="http://schemas.microsoft.com/office/drawing/2014/main" id="{1FA78477-AFA4-6653-5237-A2AF4C33A648}"/>
              </a:ext>
            </a:extLst>
          </p:cNvPr>
          <p:cNvSpPr txBox="1"/>
          <p:nvPr/>
        </p:nvSpPr>
        <p:spPr>
          <a:xfrm>
            <a:off x="1150373" y="2129557"/>
            <a:ext cx="9743768" cy="3785652"/>
          </a:xfrm>
          <a:prstGeom prst="rect">
            <a:avLst/>
          </a:prstGeom>
          <a:noFill/>
        </p:spPr>
        <p:txBody>
          <a:bodyPr wrap="square" rtlCol="0">
            <a:spAutoFit/>
          </a:bodyPr>
          <a:lstStyle/>
          <a:p>
            <a:r>
              <a:rPr lang="en-US" sz="2000" dirty="0"/>
              <a:t>    If the goal is to maximize revenue, then the objective function could be the overall revenue generated from selling tickets to the customers. </a:t>
            </a:r>
          </a:p>
          <a:p>
            <a:endParaRPr lang="en-US" sz="2000" dirty="0"/>
          </a:p>
          <a:p>
            <a:r>
              <a:rPr lang="en-US" sz="2000" dirty="0"/>
              <a:t>    Constraints : These are the limitations for real- world price optimization and the requirements that should be considered when to determine the price </a:t>
            </a:r>
          </a:p>
          <a:p>
            <a:endParaRPr lang="en-US" sz="2000" dirty="0"/>
          </a:p>
          <a:p>
            <a:r>
              <a:rPr lang="en-US" sz="2000" dirty="0"/>
              <a:t>Optimization. These constraints includes: maximum &amp; minimum prices of tickets, available inventory, number of seats left, Days left before travel, or any other business constraints related to business.</a:t>
            </a:r>
          </a:p>
          <a:p>
            <a:endParaRPr lang="en-US" sz="2000" dirty="0"/>
          </a:p>
          <a:p>
            <a:endParaRPr lang="en-US" sz="2000" dirty="0"/>
          </a:p>
          <a:p>
            <a:r>
              <a:rPr lang="en-US" sz="2000"/>
              <a:t>GitHub: </a:t>
            </a:r>
            <a:r>
              <a:rPr lang="en-US" sz="2000">
                <a:hlinkClick r:id="rId2"/>
              </a:rPr>
              <a:t>https://github.com/ds-stratgic-work/Job-Scheduling.git</a:t>
            </a:r>
            <a:r>
              <a:rPr lang="en-US" sz="2000"/>
              <a:t> </a:t>
            </a:r>
            <a:endParaRPr lang="en-US" sz="2000" dirty="0"/>
          </a:p>
        </p:txBody>
      </p:sp>
    </p:spTree>
    <p:extLst>
      <p:ext uri="{BB962C8B-B14F-4D97-AF65-F5344CB8AC3E}">
        <p14:creationId xmlns:p14="http://schemas.microsoft.com/office/powerpoint/2010/main" val="262634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4244</TotalTime>
  <Words>381</Words>
  <Application>Microsoft Office PowerPoint</Application>
  <PresentationFormat>Widescreen</PresentationFormat>
  <Paragraphs>43</Paragraphs>
  <Slides>8</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Century Gothic</vt:lpstr>
      <vt:lpstr>Trebuchet MS</vt:lpstr>
      <vt:lpstr>1_Office Theme</vt:lpstr>
      <vt:lpstr>2_Office Theme</vt:lpstr>
      <vt:lpstr>think-cell Slide</vt:lpstr>
      <vt:lpstr>Task Scheduling In Python</vt:lpstr>
      <vt:lpstr>Content</vt:lpstr>
      <vt:lpstr>Scheduling tasks play a crucial role in numerous contemporary applications, be it for regular API or database checks, system health monitoring, or the implementation of auto-scaling capabilities. Even widely used auto-scaling systems such as Kubernetes and Apache Mesos depend on periodic evaluations to guarantee the seamless functioning of deployed applications.</vt:lpstr>
      <vt:lpstr>PowerPoint Presentation</vt:lpstr>
      <vt:lpstr>Different Aspects</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38</cp:revision>
  <dcterms:created xsi:type="dcterms:W3CDTF">2022-04-11T12:34:12Z</dcterms:created>
  <dcterms:modified xsi:type="dcterms:W3CDTF">2024-06-03T12:06:48Z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